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6"/>
  </p:notesMasterIdLst>
  <p:handoutMasterIdLst>
    <p:handoutMasterId r:id="rId17"/>
  </p:handoutMasterIdLst>
  <p:sldIdLst>
    <p:sldId id="302" r:id="rId6"/>
    <p:sldId id="352" r:id="rId7"/>
    <p:sldId id="390" r:id="rId8"/>
    <p:sldId id="408" r:id="rId9"/>
    <p:sldId id="407" r:id="rId10"/>
    <p:sldId id="409" r:id="rId11"/>
    <p:sldId id="365" r:id="rId12"/>
    <p:sldId id="405" r:id="rId13"/>
    <p:sldId id="406" r:id="rId14"/>
    <p:sldId id="341" r:id="rId15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FE084"/>
    <a:srgbClr val="8BA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E6AA0-63C8-AA3F-35DA-374ABC629E0B}" v="1" dt="2022-04-12T08:35:17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79580" autoAdjust="0"/>
  </p:normalViewPr>
  <p:slideViewPr>
    <p:cSldViewPr>
      <p:cViewPr varScale="1">
        <p:scale>
          <a:sx n="81" d="100"/>
          <a:sy n="81" d="100"/>
        </p:scale>
        <p:origin x="16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Pidgeon" userId="S::sp720@cam.ac.uk::848eae43-2436-4059-9d2e-cb4980a85a6d" providerId="AD" clId="Web-{DE3E6AA0-63C8-AA3F-35DA-374ABC629E0B}"/>
    <pc:docChg chg="modSld">
      <pc:chgData name="Sally Pidgeon" userId="S::sp720@cam.ac.uk::848eae43-2436-4059-9d2e-cb4980a85a6d" providerId="AD" clId="Web-{DE3E6AA0-63C8-AA3F-35DA-374ABC629E0B}" dt="2022-04-12T08:35:17.121" v="0"/>
      <pc:docMkLst>
        <pc:docMk/>
      </pc:docMkLst>
      <pc:sldChg chg="delSp">
        <pc:chgData name="Sally Pidgeon" userId="S::sp720@cam.ac.uk::848eae43-2436-4059-9d2e-cb4980a85a6d" providerId="AD" clId="Web-{DE3E6AA0-63C8-AA3F-35DA-374ABC629E0B}" dt="2022-04-12T08:35:17.121" v="0"/>
        <pc:sldMkLst>
          <pc:docMk/>
          <pc:sldMk cId="2511568476" sldId="352"/>
        </pc:sldMkLst>
        <pc:picChg chg="del">
          <ac:chgData name="Sally Pidgeon" userId="S::sp720@cam.ac.uk::848eae43-2436-4059-9d2e-cb4980a85a6d" providerId="AD" clId="Web-{DE3E6AA0-63C8-AA3F-35DA-374ABC629E0B}" dt="2022-04-12T08:35:17.121" v="0"/>
          <ac:picMkLst>
            <pc:docMk/>
            <pc:sldMk cId="2511568476" sldId="352"/>
            <ac:picMk id="7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DE69E-CDE2-44F2-8A89-588A5E7A2C98}" type="datetimeFigureOut">
              <a:rPr lang="en-GB" smtClean="0"/>
              <a:t>12/04/2022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8A04E-7359-447E-AB5F-E5436061B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08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B3FA9-4D94-4404-9880-30F25575AB38}" type="datetimeFigureOut">
              <a:rPr lang="en-GB" smtClean="0"/>
              <a:t>12/04/2022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C9CF5-1CD9-4342-9129-B6E63C28E9F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91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5213" y="3229278"/>
            <a:ext cx="6593030" cy="30597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951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University is committed</a:t>
            </a:r>
            <a:r>
              <a:rPr lang="en-GB" baseline="0" dirty="0"/>
              <a:t> to making a positive impact through outstanding environmental sustainability performance.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C9CF5-1CD9-4342-9129-B6E63C28E9F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70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5F5A3-9F2F-49D8-B159-E12D8F65CF29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9994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E5F5A3-9F2F-49D8-B159-E12D8F65CF29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213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E72"/>
              </a:solidFill>
              <a:ea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E72"/>
              </a:solidFill>
              <a:ea typeface="ＭＳ Ｐゴシック" charset="0"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F7B27-14F0-4EBA-B890-02BECAE8D765}" type="slidenum">
              <a:rPr lang="en-GB">
                <a:solidFill>
                  <a:srgbClr val="003E7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7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662BE-C454-4E44-B046-008229D484C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0ED7-DCEB-4CC4-B8EA-C1316506BCA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35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E4F9E-4F3F-42DF-8391-B05BB62B1C5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49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E72"/>
              </a:solidFill>
              <a:ea typeface="ＭＳ Ｐゴシック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E72"/>
              </a:solidFill>
              <a:ea typeface="ＭＳ Ｐゴシック" charset="0"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F7B27-14F0-4EBA-B890-02BECAE8D765}" type="slidenum">
              <a:rPr lang="en-GB">
                <a:solidFill>
                  <a:srgbClr val="003E72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9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595C-C4AB-4F32-8409-12D387DFC34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5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18A7-8EB6-43B7-9BE4-3EC7C1680C6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9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A210-1D2D-49EC-BA07-1561380533B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985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EBF0-6AC5-4548-976E-C218A86F207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40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70D6B-F341-45BC-87AC-204872C37C7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23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370BB-F66B-4AE3-9F14-9678708916C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2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595C-C4AB-4F32-8409-12D387DFC34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61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2E828-E2DA-451C-AB91-976C1D15B1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29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231BC-ECE7-484C-A3AA-94866E2D2C5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4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662BE-C454-4E44-B046-008229D484C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79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0ED7-DCEB-4CC4-B8EA-C1316506BCA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129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398463"/>
            <a:ext cx="8375650" cy="4238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E4F9E-4F3F-42DF-8391-B05BB62B1C5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4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18A7-8EB6-43B7-9BE4-3EC7C1680C6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7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5A210-1D2D-49EC-BA07-1561380533B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8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EBF0-6AC5-4548-976E-C218A86F2076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70D6B-F341-45BC-87AC-204872C37C7C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1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370BB-F66B-4AE3-9F14-9678708916C4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7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2E828-E2DA-451C-AB91-976C1D15B1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3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231BC-ECE7-484C-A3AA-94866E2D2C5A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8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3B5958-B7FE-485D-9C23-097B76CD6B2E}" type="slidenum">
              <a:rPr lang="en-GB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70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3B5958-B7FE-485D-9C23-097B76CD6B2E}" type="slidenum">
              <a:rPr lang="en-GB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938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instagram.com/accounts/login/?next=%2Fp%2FBgUizY7gRz_%2F&amp;source=follow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10525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cs typeface="+mj-cs"/>
              </a:rPr>
              <a:t>Decarbonising a University using a Science Based Target approach</a:t>
            </a:r>
            <a:br>
              <a:rPr lang="en-GB" dirty="0">
                <a:cs typeface="+mj-cs"/>
              </a:rPr>
            </a:br>
            <a:r>
              <a:rPr lang="en-GB" dirty="0">
                <a:cs typeface="+mj-cs"/>
              </a:rPr>
              <a:t/>
            </a:r>
            <a:br>
              <a:rPr lang="en-GB" dirty="0">
                <a:cs typeface="+mj-cs"/>
              </a:rPr>
            </a:br>
            <a:endParaRPr lang="en-US" dirty="0">
              <a:cs typeface="+mj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4175" y="5301208"/>
            <a:ext cx="83740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ea typeface="ＭＳ Ｐゴシック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a typeface="ＭＳ Ｐゴシック" charset="0"/>
              </a:rPr>
              <a:t>Sally Pidgeon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FFFFFF"/>
                </a:solidFill>
                <a:ea typeface="ＭＳ Ｐゴシック" charset="0"/>
              </a:rPr>
              <a:t>– 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</a:rPr>
              <a:t>Deputy Head </a:t>
            </a:r>
            <a:r>
              <a:rPr lang="en-US" dirty="0">
                <a:solidFill>
                  <a:srgbClr val="FFFFFF"/>
                </a:solidFill>
                <a:ea typeface="ＭＳ Ｐゴシック" charset="0"/>
              </a:rPr>
              <a:t>of Sustainability</a:t>
            </a:r>
            <a:endParaRPr lang="en-GB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637DE14-AC3F-4370-B273-E9837A71D3A1}" type="slidenum">
              <a:rPr lang="en-GB" sz="1000" smtClean="0">
                <a:solidFill>
                  <a:srgbClr val="003E72"/>
                </a:solidFill>
              </a:rPr>
              <a:pPr eaLnBrk="1" hangingPunct="1">
                <a:defRPr/>
              </a:pPr>
              <a:t>1</a:t>
            </a:fld>
            <a:endParaRPr lang="en-GB" sz="1000" dirty="0">
              <a:solidFill>
                <a:srgbClr val="003E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536297"/>
            <a:ext cx="8374063" cy="218073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Sally Pidgeon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Deputy Head </a:t>
            </a:r>
            <a:r>
              <a:rPr lang="en-GB" dirty="0"/>
              <a:t>of Sustainability</a:t>
            </a:r>
          </a:p>
          <a:p>
            <a:pPr marL="0" indent="0" algn="ctr">
              <a:buNone/>
            </a:pPr>
            <a:r>
              <a:rPr lang="en-GB" dirty="0" smtClean="0"/>
              <a:t>Sally.Pidgeon</a:t>
            </a:r>
            <a:r>
              <a:rPr lang="en-GB" dirty="0" smtClean="0"/>
              <a:t>@admin.cam.ac.uk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www.environment.admin.cam.ac.uk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en-GB" dirty="0"/>
              <a:t>	</a:t>
            </a:r>
            <a:r>
              <a:rPr lang="en-GB" dirty="0">
                <a:hlinkClick r:id="rId2"/>
              </a:rPr>
              <a:t/>
            </a:r>
            <a:br>
              <a:rPr lang="en-GB" dirty="0">
                <a:hlinkClick r:id="rId2"/>
              </a:rPr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6595C-C4AB-4F32-8409-12D387DFC34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AutoShape 2" descr="https://www.environment.admin.cam.ac.uk/files/face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683568" y="3789040"/>
            <a:ext cx="845914" cy="2029219"/>
            <a:chOff x="3144750" y="3939932"/>
            <a:chExt cx="845914" cy="20292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7" y="3939932"/>
              <a:ext cx="727720" cy="7277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7381" y="5388498"/>
              <a:ext cx="580653" cy="58065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750" y="4568366"/>
              <a:ext cx="845914" cy="84591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90351"/>
            <a:ext cx="3851920" cy="779647"/>
          </a:xfrm>
          <a:prstGeom prst="rect">
            <a:avLst/>
          </a:prstGeom>
        </p:spPr>
      </p:pic>
      <p:sp>
        <p:nvSpPr>
          <p:cNvPr id="12" name="AutoShape 6" descr="Image result for facebook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816199" y="3885303"/>
            <a:ext cx="4104456" cy="239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1800"/>
              </a:spcAft>
              <a:buFontTx/>
              <a:buNone/>
            </a:pPr>
            <a:r>
              <a:rPr lang="en-GB" kern="0" dirty="0"/>
              <a:t>	/</a:t>
            </a:r>
            <a:r>
              <a:rPr lang="en-GB" kern="0" dirty="0" err="1"/>
              <a:t>Cuenvironment</a:t>
            </a:r>
            <a:endParaRPr lang="en-GB" kern="0" dirty="0"/>
          </a:p>
          <a:p>
            <a:pPr marL="0" indent="0">
              <a:lnSpc>
                <a:spcPct val="150000"/>
              </a:lnSpc>
              <a:spcAft>
                <a:spcPts val="1800"/>
              </a:spcAft>
              <a:buFontTx/>
              <a:buNone/>
            </a:pPr>
            <a:r>
              <a:rPr lang="en-GB" kern="0" dirty="0"/>
              <a:t>	@CambridgeSust</a:t>
            </a:r>
          </a:p>
          <a:p>
            <a:pPr marL="0" indent="0">
              <a:lnSpc>
                <a:spcPct val="150000"/>
              </a:lnSpc>
              <a:spcAft>
                <a:spcPts val="1800"/>
              </a:spcAft>
              <a:buFontTx/>
              <a:buNone/>
            </a:pPr>
            <a:r>
              <a:rPr lang="en-GB" kern="0" dirty="0"/>
              <a:t>	</a:t>
            </a:r>
            <a:r>
              <a:rPr lang="en-GB" kern="0" dirty="0" err="1"/>
              <a:t>cambridgesust</a:t>
            </a:r>
            <a:r>
              <a:rPr lang="en-GB" kern="0" dirty="0">
                <a:hlinkClick r:id="rId2"/>
              </a:rPr>
              <a:t/>
            </a:r>
            <a:br>
              <a:rPr lang="en-GB" kern="0" dirty="0">
                <a:hlinkClick r:id="rId2"/>
              </a:rPr>
            </a:br>
            <a:endParaRPr lang="en-GB" kern="0" dirty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14097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345" y="1556792"/>
            <a:ext cx="1853229" cy="257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3437620"/>
            <a:ext cx="1824266" cy="25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6595C-C4AB-4F32-8409-12D387DFC34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336" y="1916832"/>
            <a:ext cx="2706632" cy="3645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4457" y="3812310"/>
            <a:ext cx="2581200" cy="1831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6962" y="1445129"/>
            <a:ext cx="3424511" cy="211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Science Based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6595C-C4AB-4F32-8409-12D387DFC34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42442"/>
            <a:ext cx="6873274" cy="4256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786" y="2420888"/>
            <a:ext cx="210023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Annual Environmental Sustainability Report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2501" y="1340507"/>
            <a:ext cx="3279932" cy="18228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6595C-C4AB-4F32-8409-12D387DFC34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745" y="1398931"/>
            <a:ext cx="1883308" cy="2719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909" y="2090358"/>
            <a:ext cx="1768654" cy="2448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0647" y="2713395"/>
            <a:ext cx="2068710" cy="2925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56" y="3163369"/>
            <a:ext cx="1491616" cy="2113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4176120"/>
            <a:ext cx="1368152" cy="2043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4655" y="4386810"/>
            <a:ext cx="3583972" cy="17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Carbon footprint </a:t>
            </a:r>
            <a:r>
              <a:rPr lang="en-GB" dirty="0" smtClean="0"/>
              <a:t>2020/21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6595C-C4AB-4F32-8409-12D387DFC34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691181"/>
              </p:ext>
            </p:extLst>
          </p:nvPr>
        </p:nvGraphicFramePr>
        <p:xfrm>
          <a:off x="1907704" y="2492896"/>
          <a:ext cx="540060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508305" cy="610014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Scope 1 and 2 carbon emissions: </a:t>
            </a:r>
            <a:r>
              <a:rPr lang="en-GB" b="1" dirty="0" smtClean="0"/>
              <a:t>55,106 tCO</a:t>
            </a:r>
            <a:r>
              <a:rPr lang="en-GB" b="1" baseline="-25000" dirty="0" smtClean="0"/>
              <a:t>2</a:t>
            </a:r>
            <a:r>
              <a:rPr lang="en-GB" b="1" dirty="0" smtClean="0"/>
              <a:t>e (Location based figure)</a:t>
            </a:r>
            <a:endParaRPr lang="en-GB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7729"/>
          <a:stretch/>
        </p:blipFill>
        <p:spPr>
          <a:xfrm>
            <a:off x="971600" y="2022790"/>
            <a:ext cx="7018223" cy="41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Carbon Reduction Fund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412776"/>
            <a:ext cx="8374063" cy="4680520"/>
          </a:xfrm>
        </p:spPr>
        <p:txBody>
          <a:bodyPr/>
          <a:lstStyle/>
          <a:p>
            <a:r>
              <a:rPr lang="en-GB" dirty="0" smtClean="0"/>
              <a:t>Since 2011</a:t>
            </a:r>
          </a:p>
          <a:p>
            <a:endParaRPr lang="en-GB" dirty="0" smtClean="0"/>
          </a:p>
          <a:p>
            <a:r>
              <a:rPr lang="en-GB" dirty="0" smtClean="0"/>
              <a:t>Total expenditure to date: </a:t>
            </a:r>
            <a:r>
              <a:rPr lang="en-GB" dirty="0"/>
              <a:t>	</a:t>
            </a:r>
            <a:endParaRPr lang="en-GB" dirty="0" smtClean="0"/>
          </a:p>
          <a:p>
            <a:pPr marL="0" indent="0">
              <a:buNone/>
            </a:pPr>
            <a:r>
              <a:rPr lang="en-GB"/>
              <a:t>	</a:t>
            </a:r>
            <a:r>
              <a:rPr lang="en-GB" smtClean="0"/>
              <a:t>£</a:t>
            </a:r>
            <a:r>
              <a:rPr lang="en-GB" dirty="0" smtClean="0"/>
              <a:t>12.2M</a:t>
            </a:r>
          </a:p>
          <a:p>
            <a:endParaRPr lang="en-GB" dirty="0" smtClean="0"/>
          </a:p>
          <a:p>
            <a:r>
              <a:rPr lang="en-GB" dirty="0" smtClean="0"/>
              <a:t>Estimated lifetime cost</a:t>
            </a:r>
          </a:p>
          <a:p>
            <a:pPr marL="271463" lvl="1" indent="0">
              <a:buNone/>
            </a:pPr>
            <a:r>
              <a:rPr lang="en-GB" dirty="0"/>
              <a:t>a</a:t>
            </a:r>
            <a:r>
              <a:rPr lang="en-GB" dirty="0" smtClean="0"/>
              <a:t>voidance:</a:t>
            </a:r>
          </a:p>
          <a:p>
            <a:pPr marL="271463" lvl="1" indent="0">
              <a:buNone/>
            </a:pPr>
            <a:r>
              <a:rPr lang="en-GB" dirty="0"/>
              <a:t>	</a:t>
            </a:r>
            <a:r>
              <a:rPr lang="en-GB" dirty="0" smtClean="0"/>
              <a:t>£26.6M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6595C-C4AB-4F32-8409-12D387DFC34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4781" t="32796" r="54132" b="29854"/>
          <a:stretch/>
        </p:blipFill>
        <p:spPr bwMode="auto">
          <a:xfrm>
            <a:off x="3635896" y="1556792"/>
            <a:ext cx="5508104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13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building blocks to zero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98" y="1539428"/>
            <a:ext cx="5674673" cy="4067175"/>
          </a:xfrm>
        </p:spPr>
        <p:txBody>
          <a:bodyPr/>
          <a:lstStyle/>
          <a:p>
            <a:r>
              <a:rPr lang="en-GB" dirty="0"/>
              <a:t>Power Purchase Agreement for zero carbon electricity </a:t>
            </a:r>
          </a:p>
          <a:p>
            <a:r>
              <a:rPr lang="en-GB" dirty="0"/>
              <a:t>Increasing onsite electricity generation</a:t>
            </a:r>
          </a:p>
          <a:p>
            <a:r>
              <a:rPr lang="en-GB" dirty="0"/>
              <a:t>Removing gas from the estate</a:t>
            </a:r>
          </a:p>
          <a:p>
            <a:r>
              <a:rPr lang="en-GB" dirty="0"/>
              <a:t>Capital programme – incorporating carbon into decision making</a:t>
            </a:r>
          </a:p>
          <a:p>
            <a:r>
              <a:rPr lang="en-GB" dirty="0" smtClean="0"/>
              <a:t>Cultural </a:t>
            </a:r>
            <a:r>
              <a:rPr lang="en-GB" dirty="0"/>
              <a:t>and behavioural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16595C-C4AB-4F32-8409-12D387DFC34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Content Placeholder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847" y="1798216"/>
            <a:ext cx="2916000" cy="17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71" y="3789040"/>
            <a:ext cx="2915816" cy="177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4" y="332656"/>
            <a:ext cx="9025953" cy="423862"/>
          </a:xfrm>
        </p:spPr>
        <p:txBody>
          <a:bodyPr/>
          <a:lstStyle/>
          <a:p>
            <a:r>
              <a:rPr lang="en-GB" dirty="0"/>
              <a:t>Opportunities: Reshaping the Estate for sustainability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934" y="1340768"/>
            <a:ext cx="730341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Forecast annual scope 1 and 2 emissions under an ambitious carbon reduction programme, with size of the estate maintained at 2020 level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464" y="2204864"/>
            <a:ext cx="5367348" cy="31487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5812" y="2204864"/>
            <a:ext cx="3168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Graph shows SBT (blue line) and total scope 1 and 2 emissions (grey line) if the University does all of the following by 2050:​</a:t>
            </a:r>
          </a:p>
          <a:p>
            <a:endParaRPr lang="en-GB" sz="1200" dirty="0"/>
          </a:p>
          <a:p>
            <a:r>
              <a:rPr lang="en-GB" sz="1200" dirty="0"/>
              <a:t>Generates 50% of all of its electricity from onsite renewables​</a:t>
            </a:r>
          </a:p>
          <a:p>
            <a:endParaRPr lang="en-GB" sz="1200" dirty="0"/>
          </a:p>
          <a:p>
            <a:r>
              <a:rPr lang="en-GB" sz="1200" dirty="0"/>
              <a:t>Purchases remaining 50% of electricity from certified renewable sources (Power Purchase Agreements)​</a:t>
            </a:r>
          </a:p>
          <a:p>
            <a:endParaRPr lang="en-GB" sz="1200" dirty="0"/>
          </a:p>
          <a:p>
            <a:r>
              <a:rPr lang="en-GB" sz="1200" dirty="0"/>
              <a:t>Shifts 50% of its heat demand from gas to electricity​</a:t>
            </a:r>
          </a:p>
          <a:p>
            <a:endParaRPr lang="en-GB" sz="1200" dirty="0"/>
          </a:p>
          <a:p>
            <a:r>
              <a:rPr lang="en-GB" sz="1200" dirty="0"/>
              <a:t>Achieves a 30% improvement in the thermal efficiency of its buildings​</a:t>
            </a:r>
          </a:p>
        </p:txBody>
      </p:sp>
    </p:spTree>
    <p:extLst>
      <p:ext uri="{BB962C8B-B14F-4D97-AF65-F5344CB8AC3E}">
        <p14:creationId xmlns:p14="http://schemas.microsoft.com/office/powerpoint/2010/main" val="239115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80928"/>
            <a:ext cx="5472608" cy="32105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1556792"/>
            <a:ext cx="691276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Forecast annual scope 1 and 2 emissions under an estate that decreases by 1% per year on average, and with no investment in direct carbon reduction measures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95536" y="332656"/>
            <a:ext cx="900149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-52"/>
                <a:ea typeface="ＭＳ Ｐゴシック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-52"/>
                <a:ea typeface="ＭＳ Ｐゴシック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-52"/>
                <a:ea typeface="ＭＳ Ｐゴシック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-52"/>
                <a:ea typeface="ＭＳ Ｐゴシック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itchFamily="-112" charset="-52"/>
              </a:defRPr>
            </a:lvl9pPr>
          </a:lstStyle>
          <a:p>
            <a:r>
              <a:rPr lang="en-GB" kern="0" dirty="0"/>
              <a:t>Reshaping the Estate for sustainability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2160" y="2780928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Graph shows that the University could achieve a similar level of carbon reduction by reducing the size of its estate by 1% per year (based against 2017/18 GIA) until 2050​</a:t>
            </a:r>
          </a:p>
          <a:p>
            <a:endParaRPr lang="en-GB" sz="1200" dirty="0"/>
          </a:p>
          <a:p>
            <a:r>
              <a:rPr lang="en-GB" sz="1200" dirty="0"/>
              <a:t>This is without doing any other carbon reduction measures – i.e. maintaining BAU in all other respects​</a:t>
            </a:r>
          </a:p>
        </p:txBody>
      </p:sp>
    </p:spTree>
    <p:extLst>
      <p:ext uri="{BB962C8B-B14F-4D97-AF65-F5344CB8AC3E}">
        <p14:creationId xmlns:p14="http://schemas.microsoft.com/office/powerpoint/2010/main" val="191746657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675C209A44F2448DECFD3CBEDE6D34" ma:contentTypeVersion="16" ma:contentTypeDescription="Create a new document." ma:contentTypeScope="" ma:versionID="77db70b7222d5ad430c408623a924586">
  <xsd:schema xmlns:xsd="http://www.w3.org/2001/XMLSchema" xmlns:xs="http://www.w3.org/2001/XMLSchema" xmlns:p="http://schemas.microsoft.com/office/2006/metadata/properties" xmlns:ns2="31eece54-7cdf-4edd-87c9-be3ede784fed" xmlns:ns3="14f49aad-fed7-478f-a961-ee1cdb6740b3" targetNamespace="http://schemas.microsoft.com/office/2006/metadata/properties" ma:root="true" ma:fieldsID="bf7e814820971669b0d8224e510bd5f1" ns2:_="" ns3:_="">
    <xsd:import namespace="31eece54-7cdf-4edd-87c9-be3ede784fed"/>
    <xsd:import namespace="14f49aad-fed7-478f-a961-ee1cdb6740b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ece54-7cdf-4edd-87c9-be3ede784f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49aad-fed7-478f-a961-ee1cdb674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0C2148-77FC-458A-91F7-848705FBFBF8}"/>
</file>

<file path=customXml/itemProps2.xml><?xml version="1.0" encoding="utf-8"?>
<ds:datastoreItem xmlns:ds="http://schemas.openxmlformats.org/officeDocument/2006/customXml" ds:itemID="{04FA4F94-80B5-41EE-86F0-EAFB208A3B9E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ad979bd8-8f56-4b38-83b3-ec015d748b0d"/>
    <ds:schemaRef ds:uri="5410d57b-6a5c-4cc8-896c-62cae7f6fd4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8DA8B81-6D06-4F90-B327-3B433A7D5C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10588</TotalTime>
  <Words>346</Words>
  <Application>Microsoft Office PowerPoint</Application>
  <PresentationFormat>On-screen Show (4:3)</PresentationFormat>
  <Paragraphs>60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blank</vt:lpstr>
      <vt:lpstr>1_blank</vt:lpstr>
      <vt:lpstr>Decarbonising a University using a Science Based Target approach  </vt:lpstr>
      <vt:lpstr>Strategic context</vt:lpstr>
      <vt:lpstr>Our Science Based Target</vt:lpstr>
      <vt:lpstr>Annual Environmental Sustainability Report</vt:lpstr>
      <vt:lpstr>Carbon footprint 2020/21</vt:lpstr>
      <vt:lpstr>Carbon Reduction Fund</vt:lpstr>
      <vt:lpstr>Main building blocks to zero carbon</vt:lpstr>
      <vt:lpstr>Opportunities: Reshaping the Estate for sustainability</vt:lpstr>
      <vt:lpstr>PowerPoint Presentation</vt:lpstr>
      <vt:lpstr>PowerPoint Presentation</vt:lpstr>
    </vt:vector>
  </TitlesOfParts>
  <Company>MISD, University of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Fjaerem</dc:creator>
  <cp:lastModifiedBy>Sally Pidgeon</cp:lastModifiedBy>
  <cp:revision>194</cp:revision>
  <cp:lastPrinted>2018-06-05T16:45:17Z</cp:lastPrinted>
  <dcterms:created xsi:type="dcterms:W3CDTF">2017-06-05T13:38:29Z</dcterms:created>
  <dcterms:modified xsi:type="dcterms:W3CDTF">2022-04-12T11:45:56Z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0x0101002C675C209A44F2448DECFD3CBEDE6D34</vt:lpwstr>
  </property>
</Properties>
</file>